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62" r:id="rId6"/>
    <p:sldId id="259" r:id="rId7"/>
    <p:sldId id="263" r:id="rId8"/>
    <p:sldId id="264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0933-FF77-4BEC-B726-C54AE641786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BFA94-6B14-4E37-8AEC-EA26CC05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92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BFA94-6B14-4E37-8AEC-EA26CC0577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67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8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158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2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6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32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1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54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97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23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59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0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CF1D-FBE2-4956-AF34-73BB64F900A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73910-7BEF-4206-B7C3-3B56E4981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666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henylalanine_hydroxylase" TargetMode="External"/><Relationship Id="rId2" Type="http://schemas.openxmlformats.org/officeDocument/2006/relationships/hyperlink" Target="https://en.wikipedia.org/wiki/Enzym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PAH_gene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henylpyruvate" TargetMode="External"/><Relationship Id="rId3" Type="http://schemas.openxmlformats.org/officeDocument/2006/relationships/hyperlink" Target="https://en.wikipedia.org/wiki/Amino_acid" TargetMode="External"/><Relationship Id="rId7" Type="http://schemas.openxmlformats.org/officeDocument/2006/relationships/hyperlink" Target="https://en.wikipedia.org/wiki/Phenylacetic_acid" TargetMode="External"/><Relationship Id="rId2" Type="http://schemas.openxmlformats.org/officeDocument/2006/relationships/hyperlink" Target="https://en.wikipedia.org/wiki/Phenylalanine_hydroxylas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Glutamic_acid" TargetMode="External"/><Relationship Id="rId5" Type="http://schemas.openxmlformats.org/officeDocument/2006/relationships/hyperlink" Target="https://en.wikipedia.org/wiki/Transaminase" TargetMode="External"/><Relationship Id="rId4" Type="http://schemas.openxmlformats.org/officeDocument/2006/relationships/hyperlink" Target="https://en.wikipedia.org/wiki/Phenylalanine" TargetMode="External"/><Relationship Id="rId9" Type="http://schemas.openxmlformats.org/officeDocument/2006/relationships/hyperlink" Target="https://en.wikipedia.org/wiki/Phenethylamine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ichd.nih.gov/health/topics/pku/conditioninfo/Pages/faqs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gg_white" TargetMode="External"/><Relationship Id="rId7" Type="http://schemas.openxmlformats.org/officeDocument/2006/relationships/hyperlink" Target="https://en.wikipedia.org/wiki/Tuna" TargetMode="External"/><Relationship Id="rId2" Type="http://schemas.openxmlformats.org/officeDocument/2006/relationships/hyperlink" Target="https://en.wikipedia.org/wiki/Soybean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Nut_(fruit)" TargetMode="External"/><Relationship Id="rId5" Type="http://schemas.openxmlformats.org/officeDocument/2006/relationships/hyperlink" Target="https://en.wikipedia.org/wiki/Fish_as_food" TargetMode="External"/><Relationship Id="rId4" Type="http://schemas.openxmlformats.org/officeDocument/2006/relationships/hyperlink" Target="https://en.wikipedia.org/wiki/Chicken_breast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4248471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en-US" sz="6000" dirty="0" smtClean="0">
                <a:solidFill>
                  <a:srgbClr val="FF0000"/>
                </a:solidFill>
                <a:latin typeface="Algerian" pitchFamily="82" charset="0"/>
              </a:rPr>
              <a:t>Phenylketonuria</a:t>
            </a:r>
            <a:br>
              <a:rPr lang="en-US" sz="6000" dirty="0" smtClean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sz="6000" dirty="0" smtClean="0">
                <a:solidFill>
                  <a:srgbClr val="FF0000"/>
                </a:solidFill>
                <a:latin typeface="Algerian" pitchFamily="82" charset="0"/>
              </a:rPr>
              <a:t/>
            </a:r>
            <a:br>
              <a:rPr lang="en-US" sz="6000" dirty="0" smtClean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sz="3100" b="1" dirty="0" smtClean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>Prepared </a:t>
            </a:r>
            <a:r>
              <a:rPr lang="en-US" sz="3100" b="1" dirty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>by</a:t>
            </a:r>
            <a:r>
              <a:rPr lang="en-US" sz="3100" b="1" dirty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US" sz="3100" b="1" dirty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3100" b="1" dirty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>                        </a:t>
            </a:r>
            <a:r>
              <a:rPr lang="en-US" sz="3100" b="1" dirty="0" smtClean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US" sz="3100" b="1" dirty="0" smtClean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3100" b="1" dirty="0" err="1" smtClean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>Dr</a:t>
            </a:r>
            <a:r>
              <a:rPr lang="en-US" sz="3100" b="1" dirty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>/</a:t>
            </a:r>
            <a:r>
              <a:rPr lang="en-US" sz="3100" b="1" dirty="0" smtClean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3100" b="1" dirty="0" err="1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>Amera</a:t>
            </a:r>
            <a:r>
              <a:rPr lang="en-US" sz="3100" b="1" dirty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>  genedy</a:t>
            </a:r>
            <a:r>
              <a:rPr lang="en-US" sz="6000" b="1" dirty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US" sz="6000" b="1" dirty="0">
                <a:solidFill>
                  <a:srgbClr val="4F81BD">
                    <a:lumMod val="50000"/>
                  </a:srgbClr>
                </a:solidFill>
                <a:latin typeface="Aharoni" pitchFamily="2" charset="-79"/>
                <a:cs typeface="Aharoni" pitchFamily="2" charset="-79"/>
              </a:rPr>
            </a:br>
            <a:endParaRPr lang="en-US" sz="6000" dirty="0">
              <a:solidFill>
                <a:srgbClr val="FF000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239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Case study 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</a:t>
            </a:r>
            <a:r>
              <a:rPr lang="ar-EG" dirty="0" smtClean="0"/>
              <a:t>   </a:t>
            </a:r>
            <a:r>
              <a:rPr lang="en-US" dirty="0" smtClean="0"/>
              <a:t>4.5</a:t>
            </a:r>
            <a:r>
              <a:rPr lang="ar-EG" dirty="0" smtClean="0"/>
              <a:t> </a:t>
            </a:r>
            <a:r>
              <a:rPr lang="en-US" dirty="0" smtClean="0"/>
              <a:t>month old male referred for management of PKU at 7 days of age. Blood phenylalanine was 2279 µ</a:t>
            </a:r>
            <a:r>
              <a:rPr lang="en-US" dirty="0" err="1" smtClean="0"/>
              <a:t>mol</a:t>
            </a:r>
            <a:r>
              <a:rPr lang="en-US" dirty="0" smtClean="0"/>
              <a:t>/L and tyrosine was 76 µ</a:t>
            </a:r>
            <a:r>
              <a:rPr lang="en-US" dirty="0" err="1" smtClean="0"/>
              <a:t>mol</a:t>
            </a:r>
            <a:r>
              <a:rPr lang="en-US" dirty="0" smtClean="0"/>
              <a:t>/L on confirmatory testing at 7 days of age. At the initial clinic visit, he was breastfeeding approximately every 2 hours.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991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What is phenylketonuria?</a:t>
            </a:r>
            <a:r>
              <a:rPr lang="ar-EG" b="1" dirty="0">
                <a:solidFill>
                  <a:srgbClr val="FF0000"/>
                </a:solidFill>
              </a:rPr>
              <a:t/>
            </a:r>
            <a:br>
              <a:rPr lang="ar-EG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EG" dirty="0" smtClean="0"/>
              <a:t>   </a:t>
            </a:r>
            <a:r>
              <a:rPr lang="en-US" dirty="0" smtClean="0"/>
              <a:t>Phenylketonuria </a:t>
            </a:r>
            <a:r>
              <a:rPr lang="en-US" dirty="0"/>
              <a:t>is an autosomal recessive genetic metabolic disorder that greatly reduces the ability </a:t>
            </a:r>
            <a:r>
              <a:rPr lang="en-US" dirty="0" smtClean="0"/>
              <a:t>to metabolize  phenylalanine</a:t>
            </a:r>
            <a:r>
              <a:rPr lang="en-US" dirty="0"/>
              <a:t>, one of the amino acids in protein. </a:t>
            </a:r>
            <a:r>
              <a:rPr lang="en-US" dirty="0" smtClean="0"/>
              <a:t>Increase   phenylalanine  </a:t>
            </a:r>
            <a:r>
              <a:rPr lang="en-US" dirty="0"/>
              <a:t>in the blood can cause profound damage to the central nervous system in children and adults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4229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What </a:t>
            </a:r>
            <a:r>
              <a:rPr lang="en-US" b="1" dirty="0">
                <a:solidFill>
                  <a:srgbClr val="FF0000"/>
                </a:solidFill>
              </a:rPr>
              <a:t>is the enzyme which is deficient in this case 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There is </a:t>
            </a:r>
            <a:r>
              <a:rPr lang="en-US" dirty="0"/>
              <a:t>low </a:t>
            </a:r>
            <a:r>
              <a:rPr lang="en-US" dirty="0" smtClean="0"/>
              <a:t>level </a:t>
            </a:r>
            <a:r>
              <a:rPr lang="en-US" dirty="0"/>
              <a:t>of the </a:t>
            </a:r>
            <a:r>
              <a:rPr lang="en-US" dirty="0">
                <a:hlinkClick r:id="rId2" tooltip="Enzyme"/>
              </a:rPr>
              <a:t>enzyme</a:t>
            </a:r>
            <a:r>
              <a:rPr lang="en-US" dirty="0"/>
              <a:t> </a:t>
            </a:r>
            <a:r>
              <a:rPr lang="en-US" dirty="0">
                <a:hlinkClick r:id="rId3" tooltip="Phenylalanine hydroxylase"/>
              </a:rPr>
              <a:t>phenylalanine </a:t>
            </a:r>
            <a:r>
              <a:rPr lang="en-US" dirty="0" smtClean="0">
                <a:hlinkClick r:id="rId3" tooltip="Phenylalanine hydroxylase"/>
              </a:rPr>
              <a:t>hydroxylase</a:t>
            </a:r>
            <a:r>
              <a:rPr lang="en-US" dirty="0" smtClean="0"/>
              <a:t>. This </a:t>
            </a:r>
            <a:r>
              <a:rPr lang="en-US" dirty="0"/>
              <a:t>results </a:t>
            </a:r>
            <a:r>
              <a:rPr lang="en-US" dirty="0" smtClean="0"/>
              <a:t>increase </a:t>
            </a:r>
            <a:r>
              <a:rPr lang="en-US" dirty="0"/>
              <a:t>of dietary phenylalanine to potentially toxic levels. It is due to mutations in the </a:t>
            </a:r>
            <a:r>
              <a:rPr lang="en-US" i="1" dirty="0">
                <a:hlinkClick r:id="rId4" tooltip="PAH gene"/>
              </a:rPr>
              <a:t>PAH</a:t>
            </a:r>
            <a:r>
              <a:rPr lang="en-US" dirty="0"/>
              <a:t> </a:t>
            </a:r>
            <a:r>
              <a:rPr lang="en-US" dirty="0" smtClean="0"/>
              <a:t>gene.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250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What </a:t>
            </a:r>
            <a:r>
              <a:rPr lang="en-US" b="1" dirty="0">
                <a:solidFill>
                  <a:srgbClr val="FF0000"/>
                </a:solidFill>
              </a:rPr>
              <a:t>does the body normally do to phenylalanine?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85000" lnSpcReduction="10000"/>
          </a:bodyPr>
          <a:lstStyle/>
          <a:p>
            <a:endParaRPr lang="en-US" dirty="0" smtClean="0">
              <a:solidFill>
                <a:srgbClr val="222222"/>
              </a:solidFill>
              <a:latin typeface="Arial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222222"/>
                </a:solidFill>
                <a:latin typeface="Arial"/>
              </a:rPr>
              <a:t>   The </a:t>
            </a:r>
            <a:r>
              <a:rPr lang="en-US" dirty="0">
                <a:solidFill>
                  <a:srgbClr val="222222"/>
                </a:solidFill>
                <a:latin typeface="Arial"/>
              </a:rPr>
              <a:t>enzyme </a:t>
            </a:r>
            <a:r>
              <a:rPr lang="en-US" dirty="0" smtClean="0">
                <a:solidFill>
                  <a:srgbClr val="0B0080"/>
                </a:solidFill>
                <a:latin typeface="Arial"/>
                <a:hlinkClick r:id="rId2" tooltip="Phenylalanine hydroxylase"/>
              </a:rPr>
              <a:t>phenylalanine hydroxylase</a:t>
            </a:r>
            <a:r>
              <a:rPr lang="en-US" dirty="0">
                <a:solidFill>
                  <a:srgbClr val="222222"/>
                </a:solidFill>
                <a:latin typeface="Arial"/>
              </a:rPr>
              <a:t> normally converts the </a:t>
            </a:r>
            <a:r>
              <a:rPr lang="en-US" dirty="0">
                <a:solidFill>
                  <a:srgbClr val="0B0080"/>
                </a:solidFill>
                <a:latin typeface="Arial"/>
                <a:hlinkClick r:id="rId3" tooltip="Amino acid"/>
              </a:rPr>
              <a:t>amino </a:t>
            </a:r>
            <a:r>
              <a:rPr lang="en-US" dirty="0" smtClean="0">
                <a:solidFill>
                  <a:srgbClr val="0B0080"/>
                </a:solidFill>
                <a:latin typeface="Arial"/>
                <a:hlinkClick r:id="rId3" tooltip="Amino acid"/>
              </a:rPr>
              <a:t>acid</a:t>
            </a:r>
            <a:r>
              <a:rPr lang="en-US" dirty="0" smtClean="0">
                <a:solidFill>
                  <a:srgbClr val="0B0080"/>
                </a:solidFill>
                <a:latin typeface="Arial"/>
              </a:rPr>
              <a:t> </a:t>
            </a:r>
            <a:r>
              <a:rPr lang="en-US" dirty="0" smtClean="0">
                <a:solidFill>
                  <a:srgbClr val="0B0080"/>
                </a:solidFill>
                <a:latin typeface="Arial"/>
                <a:hlinkClick r:id="rId4" tooltip="Phenylalanine"/>
              </a:rPr>
              <a:t>phenylalanine</a:t>
            </a:r>
            <a:r>
              <a:rPr lang="en-US" dirty="0">
                <a:solidFill>
                  <a:srgbClr val="222222"/>
                </a:solidFill>
                <a:latin typeface="Arial"/>
              </a:rPr>
              <a:t> into the amino acid </a:t>
            </a:r>
            <a:r>
              <a:rPr lang="en-US" u="sng" dirty="0">
                <a:solidFill>
                  <a:srgbClr val="0B0080"/>
                </a:solidFill>
                <a:latin typeface="Arial"/>
              </a:rPr>
              <a:t>tyrosine</a:t>
            </a:r>
            <a:r>
              <a:rPr lang="en-US" u="sng" dirty="0" smtClean="0">
                <a:solidFill>
                  <a:srgbClr val="0B0080"/>
                </a:solidFill>
                <a:latin typeface="Arial"/>
              </a:rPr>
              <a:t>.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 If </a:t>
            </a:r>
            <a:r>
              <a:rPr lang="en-US" dirty="0">
                <a:solidFill>
                  <a:srgbClr val="222222"/>
                </a:solidFill>
                <a:latin typeface="Arial"/>
              </a:rPr>
              <a:t>this reaction does not take place, phenylalanine accumulates and tyrosine is deficient. Excessive phenylalanine can be metabolized into phenylketones through </a:t>
            </a:r>
            <a:r>
              <a:rPr lang="en-US" dirty="0" err="1">
                <a:solidFill>
                  <a:srgbClr val="0B0080"/>
                </a:solidFill>
                <a:latin typeface="Arial"/>
              </a:rPr>
              <a:t>a</a:t>
            </a:r>
            <a:r>
              <a:rPr lang="en-US" dirty="0" err="1" smtClean="0">
                <a:solidFill>
                  <a:srgbClr val="0B0080"/>
                </a:solidFill>
                <a:latin typeface="Arial"/>
                <a:hlinkClick r:id="rId5" tooltip="Transaminase"/>
              </a:rPr>
              <a:t>transaminase</a:t>
            </a:r>
            <a:r>
              <a:rPr lang="en-US" dirty="0">
                <a:solidFill>
                  <a:srgbClr val="222222"/>
                </a:solidFill>
                <a:latin typeface="Arial"/>
              </a:rPr>
              <a:t> pathway with </a:t>
            </a:r>
            <a:r>
              <a:rPr lang="en-US" dirty="0">
                <a:solidFill>
                  <a:srgbClr val="0B0080"/>
                </a:solidFill>
                <a:latin typeface="Arial"/>
                <a:hlinkClick r:id="rId6" tooltip="Glutamic acid"/>
              </a:rPr>
              <a:t>glutamate</a:t>
            </a:r>
            <a:r>
              <a:rPr lang="en-US" dirty="0">
                <a:solidFill>
                  <a:srgbClr val="222222"/>
                </a:solidFill>
                <a:latin typeface="Arial"/>
              </a:rPr>
              <a:t>. </a:t>
            </a:r>
            <a:r>
              <a:rPr lang="en-US" dirty="0" smtClean="0">
                <a:solidFill>
                  <a:srgbClr val="222222"/>
                </a:solidFill>
                <a:latin typeface="Arial"/>
              </a:rPr>
              <a:t>Metabolites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222222"/>
                </a:solidFill>
                <a:latin typeface="Arial"/>
              </a:rPr>
              <a:t>include</a:t>
            </a:r>
            <a:r>
              <a:rPr lang="en-US" dirty="0">
                <a:solidFill>
                  <a:srgbClr val="222222"/>
                </a:solidFill>
                <a:latin typeface="Arial"/>
              </a:rPr>
              <a:t> </a:t>
            </a:r>
            <a:r>
              <a:rPr lang="en-US" dirty="0">
                <a:solidFill>
                  <a:srgbClr val="0B0080"/>
                </a:solidFill>
                <a:latin typeface="Arial"/>
                <a:hlinkClick r:id="rId7" tooltip="Phenylacetic acid"/>
              </a:rPr>
              <a:t>phenylacetate</a:t>
            </a:r>
            <a:r>
              <a:rPr lang="en-US" dirty="0">
                <a:solidFill>
                  <a:srgbClr val="222222"/>
                </a:solidFill>
                <a:latin typeface="Arial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/>
                <a:hlinkClick r:id="rId8" tooltip="Phenylpyruvate"/>
              </a:rPr>
              <a:t>phenylpyruvate</a:t>
            </a:r>
            <a:r>
              <a:rPr lang="en-US" dirty="0">
                <a:solidFill>
                  <a:srgbClr val="222222"/>
                </a:solidFill>
                <a:latin typeface="Arial"/>
              </a:rPr>
              <a:t> and </a:t>
            </a:r>
            <a:r>
              <a:rPr lang="en-US" dirty="0" smtClean="0">
                <a:solidFill>
                  <a:srgbClr val="0B0080"/>
                </a:solidFill>
                <a:latin typeface="Arial"/>
                <a:hlinkClick r:id="rId9" tooltip="Phenethylamine"/>
              </a:rPr>
              <a:t>phenethylamine</a:t>
            </a:r>
            <a:r>
              <a:rPr lang="en-US" dirty="0">
                <a:solidFill>
                  <a:srgbClr val="0B0080"/>
                </a:solidFill>
                <a:latin typeface="Arial"/>
              </a:rPr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849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What </a:t>
            </a:r>
            <a:r>
              <a:rPr lang="en-US" b="1" dirty="0">
                <a:solidFill>
                  <a:srgbClr val="FF0000"/>
                </a:solidFill>
              </a:rPr>
              <a:t>are the clinical features of untreated patients?</a:t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70000" lnSpcReduction="2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A musty odor in the breath, skin or urine, caused by too much phenylalanine in the body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Neurological problems that may include seizures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Skin rashes (eczema)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Fair skin and blue eyes, because phenylalanine can't transform into melanin — the pigment responsible for hair and skin tone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Abnormally small head (microcephaly)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Hyperactivity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Intellectual disability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Delayed development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Behavioral, emotional and social problems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Psychiatric disorders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9589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87208" cy="115212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How </a:t>
            </a:r>
            <a:r>
              <a:rPr lang="en-US" b="1" dirty="0">
                <a:solidFill>
                  <a:srgbClr val="FF0000"/>
                </a:solidFill>
              </a:rPr>
              <a:t>can we </a:t>
            </a:r>
            <a:r>
              <a:rPr lang="en-US" b="1" dirty="0" smtClean="0">
                <a:solidFill>
                  <a:srgbClr val="FF0000"/>
                </a:solidFill>
              </a:rPr>
              <a:t>diagnose  phenylketonuria</a:t>
            </a:r>
            <a:r>
              <a:rPr lang="en-US" b="1" dirty="0">
                <a:solidFill>
                  <a:srgbClr val="FF0000"/>
                </a:solidFill>
              </a:rPr>
              <a:t>?</a:t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   Health </a:t>
            </a:r>
            <a:r>
              <a:rPr lang="en-US" dirty="0"/>
              <a:t>care providers conduct a PKU screening test using a few drops of blood from a newborn's heel.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If </a:t>
            </a:r>
            <a:r>
              <a:rPr lang="en-US" dirty="0"/>
              <a:t>your newborn's screening test comes back positive for PKU, your child will need additional tests to confirm that he or she definitely has the disorder</a:t>
            </a:r>
            <a:r>
              <a:rPr lang="en-US" dirty="0" smtClean="0"/>
              <a:t>.</a:t>
            </a:r>
            <a:r>
              <a:rPr lang="en-US" dirty="0"/>
              <a:t> These tests may be blood or urine </a:t>
            </a:r>
            <a:r>
              <a:rPr lang="en-US" dirty="0" smtClean="0"/>
              <a:t>tests</a:t>
            </a:r>
          </a:p>
          <a:p>
            <a:pPr marL="0" indent="0">
              <a:buNone/>
            </a:pPr>
            <a:r>
              <a:rPr lang="en-US" dirty="0" smtClean="0"/>
              <a:t>   Your </a:t>
            </a:r>
            <a:r>
              <a:rPr lang="en-US" dirty="0"/>
              <a:t>health care providers may also suggest </a:t>
            </a:r>
            <a:r>
              <a:rPr lang="en-US" dirty="0">
                <a:hlinkClick r:id="rId2"/>
              </a:rPr>
              <a:t>genetic testing</a:t>
            </a:r>
            <a:r>
              <a:rPr lang="en-US" dirty="0"/>
              <a:t> to look at the mutations in genes that cause PKU.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319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How </a:t>
            </a:r>
            <a:r>
              <a:rPr lang="en-US" b="1" dirty="0">
                <a:solidFill>
                  <a:srgbClr val="FF0000"/>
                </a:solidFill>
              </a:rPr>
              <a:t>can phenylketonuria be managed?</a:t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PKU </a:t>
            </a:r>
            <a:r>
              <a:rPr lang="en-US" dirty="0"/>
              <a:t>is not curable. However, if PKU is diagnosed early enough, an affected newborn can grow up with normal brain development by managing and controlling </a:t>
            </a:r>
            <a:r>
              <a:rPr lang="en-US" dirty="0" smtClean="0"/>
              <a:t>phenylalanine levels </a:t>
            </a:r>
            <a:r>
              <a:rPr lang="en-US" dirty="0"/>
              <a:t>through diet, or a combination of diet and medication. The diet requires restricting or eliminating foods high </a:t>
            </a:r>
            <a:r>
              <a:rPr lang="en-US" dirty="0" smtClean="0"/>
              <a:t>in</a:t>
            </a:r>
            <a:r>
              <a:rPr lang="en-US" dirty="0"/>
              <a:t> </a:t>
            </a:r>
            <a:r>
              <a:rPr lang="en-US" dirty="0" smtClean="0"/>
              <a:t>phenylalanine</a:t>
            </a:r>
            <a:r>
              <a:rPr lang="en-US" dirty="0"/>
              <a:t> </a:t>
            </a:r>
            <a:r>
              <a:rPr lang="en-US" dirty="0" smtClean="0"/>
              <a:t>such </a:t>
            </a:r>
            <a:r>
              <a:rPr lang="en-US" dirty="0"/>
              <a:t>as </a:t>
            </a:r>
            <a:r>
              <a:rPr lang="en-US" dirty="0">
                <a:hlinkClick r:id="rId2" tooltip="Soybeans"/>
              </a:rPr>
              <a:t>soybeans</a:t>
            </a:r>
            <a:r>
              <a:rPr lang="en-US" dirty="0"/>
              <a:t>, </a:t>
            </a:r>
            <a:r>
              <a:rPr lang="en-US" dirty="0">
                <a:hlinkClick r:id="rId3" tooltip="Egg white"/>
              </a:rPr>
              <a:t>egg </a:t>
            </a:r>
            <a:r>
              <a:rPr lang="en-US" dirty="0" smtClean="0">
                <a:hlinkClick r:id="rId3" tooltip="Egg white"/>
              </a:rPr>
              <a:t>whites</a:t>
            </a:r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en-US" dirty="0">
                <a:hlinkClick r:id="rId4" tooltip="Chicken breast"/>
              </a:rPr>
              <a:t>chicken </a:t>
            </a:r>
            <a:r>
              <a:rPr lang="en-US" dirty="0" smtClean="0">
                <a:hlinkClick r:id="rId4" tooltip="Chicken breast"/>
              </a:rPr>
              <a:t>breast</a:t>
            </a:r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en-US" dirty="0">
                <a:hlinkClick r:id="rId5" tooltip="Fish as food"/>
              </a:rPr>
              <a:t>fish</a:t>
            </a:r>
            <a:r>
              <a:rPr lang="en-US" dirty="0"/>
              <a:t>, </a:t>
            </a:r>
            <a:r>
              <a:rPr lang="en-US" dirty="0" smtClean="0">
                <a:hlinkClick r:id="rId6" tooltip="Nut (fruit)"/>
              </a:rPr>
              <a:t>nuts</a:t>
            </a:r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en-US" u="sng" dirty="0" smtClean="0">
                <a:hlinkClick r:id="rId7"/>
              </a:rPr>
              <a:t>tuna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695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252520" cy="6858000"/>
          </a:xfrm>
        </p:spPr>
      </p:pic>
    </p:spTree>
    <p:extLst>
      <p:ext uri="{BB962C8B-B14F-4D97-AF65-F5344CB8AC3E}">
        <p14:creationId xmlns:p14="http://schemas.microsoft.com/office/powerpoint/2010/main" val="2436760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256</Words>
  <Application>Microsoft Office PowerPoint</Application>
  <PresentationFormat>On-screen Show (4:3)</PresentationFormat>
  <Paragraphs>29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Phenylketonuria  Prepared by                          Dr/ Amera  genedy </vt:lpstr>
      <vt:lpstr>Case study  </vt:lpstr>
      <vt:lpstr>What is phenylketonuria? </vt:lpstr>
      <vt:lpstr> What is the enzyme which is deficient in this case ? </vt:lpstr>
      <vt:lpstr> What does the body normally do to phenylalanine? </vt:lpstr>
      <vt:lpstr> What are the clinical features of untreated patients? </vt:lpstr>
      <vt:lpstr> How can we diagnose  phenylketonuria? </vt:lpstr>
      <vt:lpstr> How can phenylketonuria be managed?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phenylketonuria</dc:title>
  <dc:creator>MR</dc:creator>
  <cp:lastModifiedBy>MR</cp:lastModifiedBy>
  <cp:revision>19</cp:revision>
  <dcterms:created xsi:type="dcterms:W3CDTF">2018-09-25T16:30:09Z</dcterms:created>
  <dcterms:modified xsi:type="dcterms:W3CDTF">2018-09-26T19:52:44Z</dcterms:modified>
</cp:coreProperties>
</file>